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6" r:id="rId9"/>
    <p:sldId id="265" r:id="rId10"/>
  </p:sldIdLst>
  <p:sldSz cx="9144000" cy="5143500" type="screen16x9"/>
  <p:notesSz cx="6858000" cy="9144000"/>
  <p:embeddedFontLst>
    <p:embeddedFont>
      <p:font typeface="Poppins" panose="00000500000000000000" pitchFamily="2" charset="0"/>
      <p:regular r:id="rId12"/>
      <p:bold r:id="rId13"/>
      <p:italic r:id="rId14"/>
      <p:boldItalic r:id="rId15"/>
    </p:embeddedFont>
    <p:embeddedFont>
      <p:font typeface="Poppins ExtraBold" panose="00000900000000000000" pitchFamily="2" charset="0"/>
      <p:bold r:id="rId16"/>
      <p:boldItalic r:id="rId17"/>
    </p:embeddedFont>
    <p:embeddedFont>
      <p:font typeface="Poppins SemiBold" panose="00000700000000000000" pitchFamily="2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jLNnuriK5H1wbZa8BeGX/Xbho9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4" d="100"/>
          <a:sy n="104" d="100"/>
        </p:scale>
        <p:origin x="1280" y="6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font" Target="fonts/font6.fntdata"/><Relationship Id="rId18" Type="http://schemas.openxmlformats.org/officeDocument/2006/relationships/font" Target="fonts/font7.fntdata"/><Relationship Id="rId19" Type="http://schemas.openxmlformats.org/officeDocument/2006/relationships/font" Target="fonts/font8.fntdata"/><Relationship Id="rId20" Type="http://schemas.openxmlformats.org/officeDocument/2006/relationships/font" Target="fonts/font9.fntdata"/><Relationship Id="rId21" Type="http://schemas.openxmlformats.org/officeDocument/2006/relationships/font" Target="fonts/font10.fntdata"/><Relationship Id="rId26" Type="http://customschemas.google.com/relationships/presentationmetadata" Target="metadata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5274" y="1083142"/>
            <a:ext cx="3853450" cy="2658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"/>
          <p:cNvSpPr txBox="1"/>
          <p:nvPr/>
        </p:nvSpPr>
        <p:spPr>
          <a:xfrm>
            <a:off x="704400" y="2147675"/>
            <a:ext cx="5018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pt-BR" sz="2600" b="1" i="0" u="none" strike="noStrike" cap="none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RELATÓRIO DE TRÁFEGO</a:t>
            </a:r>
            <a:endParaRPr sz="2600" b="1" i="0" u="none" strike="noStrike" cap="none">
              <a:solidFill>
                <a:srgbClr val="1E1E1E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60" name="Google Shape;60;p2"/>
          <p:cNvCxnSpPr/>
          <p:nvPr/>
        </p:nvCxnSpPr>
        <p:spPr>
          <a:xfrm>
            <a:off x="4785750" y="2539675"/>
            <a:ext cx="5058600" cy="0"/>
          </a:xfrm>
          <a:prstGeom prst="straightConnector1">
            <a:avLst/>
          </a:prstGeom>
          <a:noFill/>
          <a:ln w="19050" cap="flat" cmpd="sng">
            <a:solidFill>
              <a:srgbClr val="1566E8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"/>
          <p:cNvSpPr/>
          <p:nvPr/>
        </p:nvSpPr>
        <p:spPr>
          <a:xfrm>
            <a:off x="0" y="100"/>
            <a:ext cx="3852000" cy="514350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"/>
          <p:cNvSpPr txBox="1"/>
          <p:nvPr/>
        </p:nvSpPr>
        <p:spPr>
          <a:xfrm>
            <a:off x="-444982" y="100"/>
            <a:ext cx="10819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1" i="0" u="none" strike="noStrike" cap="none">
                <a:solidFill>
                  <a:srgbClr val="1566E8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REPORT REPORT REPORT REPORT REPORT REPORT REPORT REPORT</a:t>
            </a:r>
            <a:endParaRPr sz="2500" b="1" i="0" u="none" strike="noStrike" cap="none">
              <a:solidFill>
                <a:srgbClr val="1566E8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67" name="Google Shape;67;p3"/>
          <p:cNvSpPr txBox="1"/>
          <p:nvPr/>
        </p:nvSpPr>
        <p:spPr>
          <a:xfrm>
            <a:off x="1995750" y="1802200"/>
            <a:ext cx="51525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 seguinte documento tem como objetivo apresentar os </a:t>
            </a:r>
            <a:r>
              <a:rPr lang="pt-BR" sz="16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resultados obtidos</a:t>
            </a:r>
            <a:r>
              <a:rPr lang="pt-BR"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no mês de outubro, entre 01 de </a:t>
            </a:r>
            <a:r>
              <a:rPr lang="pt-BR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outubro</a:t>
            </a:r>
            <a:r>
              <a:rPr lang="pt-BR"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e 3</a:t>
            </a:r>
            <a:r>
              <a:rPr lang="pt-BR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r>
              <a:rPr lang="pt-BR"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pt-BR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outubro</a:t>
            </a:r>
            <a:r>
              <a:rPr lang="pt-BR"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endParaRPr sz="16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pt-BR" sz="16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validar aprendizados</a:t>
            </a:r>
            <a:r>
              <a:rPr lang="pt-BR"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pt-BR" sz="16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insights</a:t>
            </a:r>
            <a:r>
              <a:rPr lang="pt-BR" sz="1600" b="0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para o futuro.</a:t>
            </a:r>
            <a:endParaRPr sz="1600" b="0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" name="Google Shape;68;p3"/>
          <p:cNvSpPr txBox="1"/>
          <p:nvPr/>
        </p:nvSpPr>
        <p:spPr>
          <a:xfrm>
            <a:off x="-444982" y="4574200"/>
            <a:ext cx="10819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1" i="0" u="none" strike="noStrike" cap="none">
                <a:solidFill>
                  <a:srgbClr val="1566E8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REPORT REPORT REPORT REPORT REPORT REPORT REPORT REPORT</a:t>
            </a:r>
            <a:endParaRPr sz="2500" b="1" i="0" u="none" strike="noStrike" cap="none">
              <a:solidFill>
                <a:srgbClr val="1566E8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/>
          <p:nvPr/>
        </p:nvSpPr>
        <p:spPr>
          <a:xfrm>
            <a:off x="0" y="10"/>
            <a:ext cx="3852000" cy="514350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b="0" i="0" u="none" strike="noStrike" cap="none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 a estratégia de benchmarking tem como objetivo ide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4"/>
          <p:cNvCxnSpPr/>
          <p:nvPr/>
        </p:nvCxnSpPr>
        <p:spPr>
          <a:xfrm>
            <a:off x="-215250" y="965975"/>
            <a:ext cx="3383400" cy="0"/>
          </a:xfrm>
          <a:prstGeom prst="straightConnector1">
            <a:avLst/>
          </a:prstGeom>
          <a:noFill/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4"/>
          <p:cNvSpPr txBox="1"/>
          <p:nvPr/>
        </p:nvSpPr>
        <p:spPr>
          <a:xfrm>
            <a:off x="420750" y="185425"/>
            <a:ext cx="2892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1" i="0" u="none" strike="noStrike" cap="none">
                <a:solidFill>
                  <a:srgbClr val="1566E8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Meta Ads.</a:t>
            </a:r>
            <a:endParaRPr sz="2500" b="1" i="0" u="none" strike="noStrike" cap="none">
              <a:solidFill>
                <a:srgbClr val="1566E8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88" name="Google Shape;88;p4"/>
          <p:cNvSpPr txBox="1"/>
          <p:nvPr/>
        </p:nvSpPr>
        <p:spPr>
          <a:xfrm>
            <a:off x="420750" y="1209600"/>
            <a:ext cx="3094800" cy="27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Período de análise: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01/10 a 31/10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Valor total investido:</a:t>
            </a:r>
            <a:r>
              <a:rPr lang="pt-BR" sz="11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R$ 1.863,38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Impressões: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461.636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Alcance: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106.567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Engajamentos: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81.927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Visitas ao perfil: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2.005</a:t>
            </a:r>
            <a:endParaRPr sz="9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Conversas: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71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Seguidores: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143</a:t>
            </a:r>
            <a:endParaRPr sz="9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4"/>
          <p:cNvSpPr txBox="1"/>
          <p:nvPr/>
        </p:nvSpPr>
        <p:spPr>
          <a:xfrm>
            <a:off x="4152400" y="870888"/>
            <a:ext cx="4742400" cy="26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 CPM caiu de novo, de R$ 4,47 para R$ 4,04. Com 3% a menos de verba, entregamos 7% mais impressões. O alcance caiu 20% porque a frequência subiu de 3,2 para 4,3: os mesmos perfis viram os anúncios mais vezes.</a:t>
            </a:r>
            <a:endParaRPr sz="11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 engajamento dobrou: 82 mil, contra 40 mil em setembro. A campanha de distribuição voltou a rodar e gerou 45 mil deles. A campanha de WhatsApp estreou com R$ 590 e abriu 71 conversas, a R$ 8,31 cada.</a:t>
            </a:r>
            <a:endParaRPr sz="11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Seguidores caíram de 373 para 143. A campanha de seguidores manteve as visitas ao perfil (2.005), mas converteu metade delas em seguidor: o custo foi de R$ 2,14 para R$ 5,38. A campanha do site, com R$ 294, trouxe 1.396 cliques e 565 visitas à página, sem compra rastreada.</a:t>
            </a:r>
            <a:endParaRPr sz="11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/>
          <p:nvPr/>
        </p:nvSpPr>
        <p:spPr>
          <a:xfrm>
            <a:off x="-58800" y="10"/>
            <a:ext cx="4630800" cy="514350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b="0" i="0" u="none" strike="noStrike" cap="none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 a estratégia de benchmarking tem como objetivo ide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420750" y="281575"/>
            <a:ext cx="2892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1" i="0" u="none" strike="noStrike" cap="none" dirty="0">
                <a:solidFill>
                  <a:srgbClr val="1566E8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Comparativo</a:t>
            </a:r>
            <a:endParaRPr sz="2500" b="1" i="0" u="none" strike="noStrike" cap="none" dirty="0">
              <a:solidFill>
                <a:srgbClr val="1566E8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96" name="Google Shape;96;p5"/>
          <p:cNvSpPr txBox="1"/>
          <p:nvPr/>
        </p:nvSpPr>
        <p:spPr>
          <a:xfrm>
            <a:off x="5155713" y="1357675"/>
            <a:ext cx="3094800" cy="2893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pt-BR" sz="1100" b="0" i="0" u="none" strike="noStrike" cap="none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eríodo de análise:</a:t>
            </a:r>
            <a:r>
              <a:rPr lang="pt-BR" sz="1100" b="0" i="0" u="none" strike="noStrike" cap="none" dirty="0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pt-BR" sz="1100" b="1" i="0" u="none" strike="noStrike" cap="none" dirty="0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01/10 a 31/10</a:t>
            </a:r>
            <a:endParaRPr sz="1100" b="1" i="0" u="none" strike="noStrike" cap="none" dirty="0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Valor total investido:</a:t>
            </a:r>
            <a:r>
              <a:rPr lang="pt-BR" sz="1100" b="1" i="0" u="none" strike="noStrike" cap="none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pt-BR" sz="1100" b="1" i="0" u="none" strike="noStrike" cap="none" dirty="0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R$ 1.863,38</a:t>
            </a:r>
            <a:endParaRPr sz="1100" b="1" i="0" u="none" strike="noStrike" cap="none" dirty="0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Impressões:</a:t>
            </a:r>
            <a:r>
              <a:rPr lang="pt-BR" sz="1100" b="0" i="0" u="none" strike="noStrike" cap="none" dirty="0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pt-BR" sz="1100" b="1" i="0" u="none" strike="noStrike" cap="none" dirty="0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461.636</a:t>
            </a:r>
            <a:endParaRPr sz="1100" b="1" i="0" u="none" strike="noStrike" cap="none" dirty="0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Alcance: </a:t>
            </a:r>
            <a:r>
              <a:rPr lang="pt-BR" sz="1100" b="1" i="0" u="none" strike="noStrike" cap="none" dirty="0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106.567</a:t>
            </a:r>
            <a:endParaRPr sz="1100" b="1" i="0" u="none" strike="noStrike" cap="none" dirty="0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Engajamentos: </a:t>
            </a:r>
            <a:r>
              <a:rPr lang="pt-BR" sz="1100" b="1" i="0" u="none" strike="noStrike" cap="none" dirty="0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81.927</a:t>
            </a:r>
            <a:endParaRPr sz="1100" b="1" i="0" u="none" strike="noStrike" cap="none" dirty="0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Visitas ao perfil: </a:t>
            </a:r>
            <a:r>
              <a:rPr lang="pt-BR" sz="1100" b="1" i="0" u="none" strike="noStrike" cap="none" dirty="0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2.005</a:t>
            </a:r>
            <a:endParaRPr sz="900" b="1" i="0" u="none" strike="noStrike" cap="none" dirty="0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Conversas: </a:t>
            </a:r>
            <a:r>
              <a:rPr lang="pt-BR" sz="1100" b="1" dirty="0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71</a:t>
            </a:r>
            <a:endParaRPr sz="1100" b="1" i="0" u="none" strike="noStrike" cap="none" dirty="0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 dirty="0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Seguidores: </a:t>
            </a:r>
            <a:r>
              <a:rPr lang="pt-BR" sz="1100" b="1" i="0" u="none" strike="noStrike" cap="none" dirty="0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143</a:t>
            </a:r>
            <a:endParaRPr sz="900" b="1" i="0" u="none" strike="noStrike" cap="none" dirty="0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893488" y="1357675"/>
            <a:ext cx="3094800" cy="27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Período de análise: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01/09 a 30/09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Valor total investido:</a:t>
            </a:r>
            <a:r>
              <a:rPr lang="pt-BR" sz="11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R$ 1.925,43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Impressões: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431.019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Alcance: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133.335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Engajamentos: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40.272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Visitas ao perfil: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2.182</a:t>
            </a:r>
            <a:endParaRPr sz="9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Conversas: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15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Seguidores: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373</a:t>
            </a:r>
            <a:endParaRPr sz="9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/>
          <p:nvPr/>
        </p:nvSpPr>
        <p:spPr>
          <a:xfrm>
            <a:off x="-58950" y="1"/>
            <a:ext cx="3852000" cy="514350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b="0" i="0" u="none" strike="noStrike" cap="none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 a estratégia de benchmarking tem como objetivo ide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" name="Google Shape;103;p6"/>
          <p:cNvCxnSpPr/>
          <p:nvPr/>
        </p:nvCxnSpPr>
        <p:spPr>
          <a:xfrm>
            <a:off x="-215250" y="965975"/>
            <a:ext cx="3383400" cy="0"/>
          </a:xfrm>
          <a:prstGeom prst="straightConnector1">
            <a:avLst/>
          </a:prstGeom>
          <a:noFill/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4" name="Google Shape;104;p6"/>
          <p:cNvSpPr txBox="1"/>
          <p:nvPr/>
        </p:nvSpPr>
        <p:spPr>
          <a:xfrm>
            <a:off x="420750" y="185425"/>
            <a:ext cx="2892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1" i="0" u="none" strike="noStrike" cap="none">
                <a:solidFill>
                  <a:srgbClr val="1566E8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Instagram</a:t>
            </a:r>
            <a:endParaRPr sz="2500" b="1" i="0" u="none" strike="noStrike" cap="none">
              <a:solidFill>
                <a:srgbClr val="1566E8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420750" y="1378800"/>
            <a:ext cx="3094800" cy="23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Resultado Outubro:</a:t>
            </a:r>
            <a:endParaRPr sz="1100" b="1" i="0" u="none" strike="noStrike" cap="none">
              <a:solidFill>
                <a:srgbClr val="F2F2F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Impressões: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443,0 mil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Alcance: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79,2 mil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Engajamentos: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2,2 mil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Visitas ao perfil: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5,5 mil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Seguidores: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624</a:t>
            </a:r>
            <a:b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6" name="Google Shape;106;p6"/>
          <p:cNvSpPr txBox="1"/>
          <p:nvPr/>
        </p:nvSpPr>
        <p:spPr>
          <a:xfrm>
            <a:off x="4191875" y="1278738"/>
            <a:ext cx="47424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Outubro teve mais visualizações (443 mil, +12,5%), mas o resto caiu: alcance 5%, interações 39%, visitas ao perfil 19,5% e novos seguidores 32%.</a:t>
            </a:r>
            <a:endParaRPr sz="12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queda de seguidores vem da mídia: dos 281 seguidores a menos, 230 são da campanha paga, que foi de 373 para 143. Os seguidores orgânicos ficaram em 481, contra 532 em setembro. As interações recuaram mesmo com mais visualizações: o conteúdo foi mais visto e menos curtido, salvo e comentado.</a:t>
            </a:r>
            <a:endParaRPr sz="12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/>
          <p:nvPr/>
        </p:nvSpPr>
        <p:spPr>
          <a:xfrm>
            <a:off x="-58950" y="1"/>
            <a:ext cx="3852000" cy="514350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b="0" i="0" u="none" strike="noStrike" cap="none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 a estratégia de benchmarking tem como objetivo ide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7"/>
          <p:cNvCxnSpPr/>
          <p:nvPr/>
        </p:nvCxnSpPr>
        <p:spPr>
          <a:xfrm>
            <a:off x="-215250" y="965975"/>
            <a:ext cx="3383400" cy="0"/>
          </a:xfrm>
          <a:prstGeom prst="straightConnector1">
            <a:avLst/>
          </a:prstGeom>
          <a:noFill/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7"/>
          <p:cNvSpPr txBox="1"/>
          <p:nvPr/>
        </p:nvSpPr>
        <p:spPr>
          <a:xfrm>
            <a:off x="420750" y="185425"/>
            <a:ext cx="3094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 dirty="0">
                <a:solidFill>
                  <a:srgbClr val="1566E8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Dados IG / Grupo</a:t>
            </a:r>
            <a:endParaRPr sz="2400" b="1" i="0" u="none" strike="noStrike" cap="none" dirty="0">
              <a:solidFill>
                <a:srgbClr val="1566E8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114" name="Google Shape;114;p7"/>
          <p:cNvSpPr txBox="1"/>
          <p:nvPr/>
        </p:nvSpPr>
        <p:spPr>
          <a:xfrm>
            <a:off x="420750" y="1064400"/>
            <a:ext cx="30948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KPI’s para analisar:</a:t>
            </a:r>
            <a:b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Seguidores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31.784 → —</a:t>
            </a:r>
            <a:endParaRPr sz="1100" b="1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Pessoas no grupo Pelotas: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1.025 → —</a:t>
            </a:r>
            <a:endParaRPr sz="1100" b="1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Pessoas no grupo Camaquã: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389 → —</a:t>
            </a:r>
            <a:endParaRPr sz="1100" b="1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Pessoas no grupo Canguçu: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374 → —</a:t>
            </a:r>
            <a:endParaRPr sz="1100" b="1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7"/>
          <p:cNvSpPr txBox="1"/>
          <p:nvPr/>
        </p:nvSpPr>
        <p:spPr>
          <a:xfrm>
            <a:off x="3903454" y="1383438"/>
            <a:ext cx="4742400" cy="1978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[PENDENTE: membros dos grupos de outubro] </a:t>
            </a:r>
            <a:endParaRPr sz="12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</a:t>
            </a:r>
            <a:r>
              <a:rPr lang="pt-BR" sz="12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Linktree</a:t>
            </a:r>
            <a:r>
              <a:rPr lang="pt-BR" sz="12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[PENDENTE: views e cliques de outubro].</a:t>
            </a:r>
            <a:endParaRPr sz="12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7"/>
          <p:cNvSpPr txBox="1"/>
          <p:nvPr/>
        </p:nvSpPr>
        <p:spPr>
          <a:xfrm>
            <a:off x="420750" y="2871325"/>
            <a:ext cx="3094800" cy="23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KPI’s para analisar linktree:</a:t>
            </a:r>
            <a:b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pt-BR" sz="11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no mês:</a:t>
            </a:r>
            <a:b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Views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—</a:t>
            </a:r>
            <a:endParaRPr sz="1100" b="1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Clicks: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—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Todo histórico:</a:t>
            </a:r>
            <a:b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Views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—</a:t>
            </a:r>
            <a:endParaRPr sz="1100" b="1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Clicks: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—</a:t>
            </a:r>
            <a:b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pt-BR" sz="11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Taxa de clique: </a:t>
            </a:r>
            <a:r>
              <a:rPr lang="pt-BR" sz="1100" b="1" i="0" u="none" strike="noStrike" cap="none">
                <a:solidFill>
                  <a:srgbClr val="1566E8"/>
                </a:solidFill>
                <a:latin typeface="Poppins"/>
                <a:ea typeface="Poppins"/>
                <a:cs typeface="Poppins"/>
                <a:sym typeface="Poppins"/>
              </a:rPr>
              <a:t>—</a:t>
            </a:r>
            <a:endParaRPr sz="1100" b="1" i="0" u="none" strike="noStrike" cap="none">
              <a:solidFill>
                <a:srgbClr val="1566E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/>
          <p:nvPr/>
        </p:nvSpPr>
        <p:spPr>
          <a:xfrm>
            <a:off x="0" y="10"/>
            <a:ext cx="3852000" cy="514350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 b="0" i="0" u="none" strike="noStrike" cap="none">
                <a:solidFill>
                  <a:srgbClr val="1E1E1E"/>
                </a:solidFill>
                <a:latin typeface="Poppins"/>
                <a:ea typeface="Poppins"/>
                <a:cs typeface="Poppins"/>
                <a:sym typeface="Poppins"/>
              </a:rPr>
              <a:t> a estratégia de benchmarking tem como objetivo ide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" name="Google Shape;86;p4"/>
          <p:cNvCxnSpPr/>
          <p:nvPr/>
        </p:nvCxnSpPr>
        <p:spPr>
          <a:xfrm>
            <a:off x="-215250" y="965975"/>
            <a:ext cx="3383400" cy="0"/>
          </a:xfrm>
          <a:prstGeom prst="straightConnector1">
            <a:avLst/>
          </a:prstGeom>
          <a:noFill/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4"/>
          <p:cNvSpPr txBox="1"/>
          <p:nvPr/>
        </p:nvSpPr>
        <p:spPr>
          <a:xfrm>
            <a:off x="420750" y="185425"/>
            <a:ext cx="2892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00" b="0" i="0" u="none" strike="noStrike" cap="none">
                <a:solidFill>
                  <a:srgbClr val="1566E8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Pauta extra.</a:t>
            </a:r>
            <a:endParaRPr sz="2500" b="0" i="0" u="none" strike="noStrike" cap="none">
              <a:solidFill>
                <a:srgbClr val="1566E8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89" name="Google Shape;89;p4"/>
          <p:cNvSpPr txBox="1"/>
          <p:nvPr/>
        </p:nvSpPr>
        <p:spPr>
          <a:xfrm>
            <a:off x="4152400" y="1747730"/>
            <a:ext cx="4742400" cy="55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Seguidores: </a:t>
            </a:r>
            <a:r>
              <a:rPr lang="pt-BR" sz="1800" b="0" i="0" u="none" strike="noStrike" cap="none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novo criativo</a:t>
            </a:r>
            <a:endParaRPr sz="9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WhatsApp Ads: primeiros 71 contatos</a:t>
            </a:r>
            <a:endParaRPr sz="9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800" b="0" i="0" u="none" strike="noStrike" cap="non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Grupo Pelotas lotado: próximo passo</a:t>
            </a:r>
            <a:endParaRPr sz="900" b="0" i="0" u="none" strike="noStrike" cap="none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9"/>
          <p:cNvPicPr preferRelativeResize="0"/>
          <p:nvPr/>
        </p:nvPicPr>
        <p:blipFill rotWithShape="1">
          <a:blip r:embed="rId3">
            <a:alphaModFix/>
          </a:blip>
          <a:srcRect l="31838"/>
          <a:stretch/>
        </p:blipFill>
        <p:spPr>
          <a:xfrm>
            <a:off x="-2" y="1203450"/>
            <a:ext cx="2265825" cy="229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9"/>
          <p:cNvSpPr txBox="1"/>
          <p:nvPr/>
        </p:nvSpPr>
        <p:spPr>
          <a:xfrm>
            <a:off x="3760100" y="4281800"/>
            <a:ext cx="5160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lucas.costa@cartella.com.br</a:t>
            </a:r>
            <a:endParaRPr sz="1200" b="0" i="0" u="none" strike="noStrike" cap="none">
              <a:solidFill>
                <a:srgbClr val="F2F2F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2F2F2"/>
                </a:solidFill>
                <a:latin typeface="Poppins"/>
                <a:ea typeface="Poppins"/>
                <a:cs typeface="Poppins"/>
                <a:sym typeface="Poppins"/>
              </a:rPr>
              <a:t>(53) 98102.7770</a:t>
            </a:r>
            <a:endParaRPr sz="1200" b="0" i="0" u="none" strike="noStrike" cap="none">
              <a:solidFill>
                <a:srgbClr val="F2F2F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9"/>
          <p:cNvSpPr txBox="1"/>
          <p:nvPr/>
        </p:nvSpPr>
        <p:spPr>
          <a:xfrm>
            <a:off x="1936675" y="2200284"/>
            <a:ext cx="5878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3000" b="0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OBRIGADO</a:t>
            </a:r>
            <a:endParaRPr sz="3000" b="0" i="0" u="none" strike="noStrike" cap="none">
              <a:solidFill>
                <a:srgbClr val="1E1E1E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589</Words>
  <Application>Microsoft Office PowerPoint</Application>
  <PresentationFormat>Apresentação na tela (16:9)</PresentationFormat>
  <Paragraphs>71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Poppins</vt:lpstr>
      <vt:lpstr>Arial</vt:lpstr>
      <vt:lpstr>Poppins SemiBold</vt:lpstr>
      <vt:lpstr>Poppins ExtraBold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Lucas Costa</cp:lastModifiedBy>
  <cp:revision>1</cp:revision>
  <dcterms:modified xsi:type="dcterms:W3CDTF">2026-10-01T18:08:45Z</dcterms:modified>
</cp:coreProperties>
</file>